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8"/>
  </p:notesMasterIdLst>
  <p:sldIdLst>
    <p:sldId id="256" r:id="rId2"/>
    <p:sldId id="259" r:id="rId3"/>
    <p:sldId id="271" r:id="rId4"/>
    <p:sldId id="274" r:id="rId5"/>
    <p:sldId id="275" r:id="rId6"/>
    <p:sldId id="276" r:id="rId7"/>
    <p:sldId id="277" r:id="rId8"/>
    <p:sldId id="272" r:id="rId9"/>
    <p:sldId id="289" r:id="rId10"/>
    <p:sldId id="280" r:id="rId11"/>
    <p:sldId id="281" r:id="rId12"/>
    <p:sldId id="282" r:id="rId13"/>
    <p:sldId id="283" r:id="rId14"/>
    <p:sldId id="285" r:id="rId15"/>
    <p:sldId id="284" r:id="rId16"/>
    <p:sldId id="288" r:id="rId17"/>
    <p:sldId id="287" r:id="rId18"/>
    <p:sldId id="286" r:id="rId19"/>
    <p:sldId id="293" r:id="rId20"/>
    <p:sldId id="273" r:id="rId21"/>
    <p:sldId id="290" r:id="rId22"/>
    <p:sldId id="291" r:id="rId23"/>
    <p:sldId id="267" r:id="rId24"/>
    <p:sldId id="269" r:id="rId25"/>
    <p:sldId id="270" r:id="rId26"/>
    <p:sldId id="292" r:id="rId2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85408" autoAdjust="0"/>
  </p:normalViewPr>
  <p:slideViewPr>
    <p:cSldViewPr snapToGrid="0">
      <p:cViewPr varScale="1">
        <p:scale>
          <a:sx n="97" d="100"/>
          <a:sy n="97" d="100"/>
        </p:scale>
        <p:origin x="9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98B26-2B37-4014-9ACD-F399F6F2B105}" type="datetimeFigureOut">
              <a:rPr lang="pt-PT" smtClean="0"/>
              <a:t>17/06/2021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3C110-13CF-43AD-AEEA-D16010B3406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688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Dar início à apresentação do projeto desenvolvido ao longo do semestre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722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Ao longo da apresentação vamos falar das 3 fases que constituíram este trabalho e no fim será feita uma breve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47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Na 1ª fase foi onde realizamos a fundamentação do trabalho e a discussão inicial sobre o caso de estudo a apresentar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893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Referir o seguinte:</a:t>
            </a:r>
          </a:p>
          <a:p>
            <a:pPr marL="171450" indent="-171450">
              <a:buFontTx/>
              <a:buChar char="-"/>
            </a:pPr>
            <a:r>
              <a:rPr lang="pt-PT" dirty="0"/>
              <a:t>Pessoas recorrem cada vez mais a tecnologias para se manterem informadas</a:t>
            </a:r>
          </a:p>
          <a:p>
            <a:pPr marL="171450" indent="-171450">
              <a:buFontTx/>
              <a:buChar char="-"/>
            </a:pPr>
            <a:r>
              <a:rPr lang="pt-PT" dirty="0"/>
              <a:t>Alternativa às redes sociais que espalham fake news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857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639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825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Exceções no </a:t>
            </a:r>
            <a:r>
              <a:rPr lang="pt-PT" dirty="0" err="1"/>
              <a:t>refresh</a:t>
            </a:r>
            <a:endParaRPr lang="pt-PT" dirty="0"/>
          </a:p>
          <a:p>
            <a:r>
              <a:rPr lang="pt-PT" dirty="0"/>
              <a:t>Bug das categorias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42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873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6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2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1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1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4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1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5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B9A5EF-80E1-449D-AFE3-1587AA9A8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556" y="1244078"/>
            <a:ext cx="3738926" cy="1584184"/>
          </a:xfrm>
        </p:spPr>
        <p:txBody>
          <a:bodyPr>
            <a:normAutofit/>
          </a:bodyPr>
          <a:lstStyle/>
          <a:p>
            <a:pPr algn="r"/>
            <a:r>
              <a:rPr lang="pt-PT" sz="4400"/>
              <a:t>LI4</a:t>
            </a:r>
            <a:br>
              <a:rPr lang="pt-PT" sz="4400"/>
            </a:br>
            <a:r>
              <a:rPr lang="pt-PT" sz="4400"/>
              <a:t>2020/2021</a:t>
            </a:r>
            <a:endParaRPr lang="pt-PT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6D99E2-F052-4C6A-B2DE-7838C1C2F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288" y="4798141"/>
            <a:ext cx="3320002" cy="1736747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pt-PT" sz="4400" u="sng">
                <a:latin typeface="Arial" panose="020B0604020202020204" pitchFamily="34" charset="0"/>
                <a:cs typeface="Arial" panose="020B0604020202020204" pitchFamily="34" charset="0"/>
              </a:rPr>
              <a:t>Membros do grupo 38: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ANA Filipa Pereira (A89589)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Carolina Santejo(A89500)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Raquel Costa (A89464)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Sara Marques (A89477)</a:t>
            </a:r>
          </a:p>
          <a:p>
            <a:pPr algn="r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</a:p>
          <a:p>
            <a:pPr algn="l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   </a:t>
            </a:r>
          </a:p>
          <a:p>
            <a:pPr algn="l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   </a:t>
            </a:r>
          </a:p>
          <a:p>
            <a:pPr algn="l"/>
            <a:endParaRPr lang="pt-PT" sz="120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endParaRPr lang="pt-PT" sz="1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m 47">
            <a:extLst>
              <a:ext uri="{FF2B5EF4-FFF2-40B4-BE49-F238E27FC236}">
                <a16:creationId xmlns:a16="http://schemas.microsoft.com/office/drawing/2014/main" id="{AEB1872F-E700-4EF1-BDA0-1AEFA9479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6" t="38003" r="9032" b="30071"/>
          <a:stretch/>
        </p:blipFill>
        <p:spPr>
          <a:xfrm>
            <a:off x="2275939" y="5886258"/>
            <a:ext cx="2025247" cy="369331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A542A07-55B3-4750-9C9B-F9F3FAD49C3D}"/>
              </a:ext>
            </a:extLst>
          </p:cNvPr>
          <p:cNvSpPr txBox="1"/>
          <p:nvPr/>
        </p:nvSpPr>
        <p:spPr>
          <a:xfrm>
            <a:off x="737470" y="5886257"/>
            <a:ext cx="18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i="1"/>
              <a:t>Powered by :</a:t>
            </a:r>
            <a:endParaRPr lang="pt-PT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706A77-A93C-44AD-B0CF-0A5229C6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81" y="929753"/>
            <a:ext cx="4839163" cy="37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743B410-0C79-42D6-92E3-25838E5F8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57" y="301103"/>
            <a:ext cx="12541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696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695AF-63FD-42A0-9BE5-6911D4F1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585" y="166615"/>
            <a:ext cx="9906000" cy="1382156"/>
          </a:xfrm>
        </p:spPr>
        <p:txBody>
          <a:bodyPr/>
          <a:lstStyle/>
          <a:p>
            <a:r>
              <a:rPr lang="pt-PT" dirty="0"/>
              <a:t>Modelo de domínio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2AD4299-0F75-4091-A453-244BC0C47A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"/>
          <a:stretch/>
        </p:blipFill>
        <p:spPr bwMode="auto">
          <a:xfrm>
            <a:off x="2374063" y="1361960"/>
            <a:ext cx="8199352" cy="478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0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CD450-8E5B-4CF2-A40D-4C0F7AAB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452" y="140111"/>
            <a:ext cx="9906000" cy="1382156"/>
          </a:xfrm>
        </p:spPr>
        <p:txBody>
          <a:bodyPr/>
          <a:lstStyle/>
          <a:p>
            <a:r>
              <a:rPr lang="pt-PT" dirty="0"/>
              <a:t>Diagrama de use case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F8A554DB-2468-444B-823C-BC432CDEC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787" y="1447734"/>
            <a:ext cx="6996667" cy="50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5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96355-445C-4C35-B1A2-55F655D4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70" y="320750"/>
            <a:ext cx="9906000" cy="1382156"/>
          </a:xfrm>
        </p:spPr>
        <p:txBody>
          <a:bodyPr/>
          <a:lstStyle/>
          <a:p>
            <a:r>
              <a:rPr lang="pt-PT" dirty="0"/>
              <a:t>Arquitetura da aplicação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DA3E1D-8EAF-4CAA-8522-4E358B83F5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887" y="1702906"/>
            <a:ext cx="8881703" cy="43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51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93A5E-D985-44B4-ACED-84715AAC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768" y="90949"/>
            <a:ext cx="9906000" cy="1382156"/>
          </a:xfrm>
        </p:spPr>
        <p:txBody>
          <a:bodyPr/>
          <a:lstStyle/>
          <a:p>
            <a:r>
              <a:rPr lang="pt-PT" dirty="0"/>
              <a:t>Máquina de estados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9DC711-6D51-46DF-B75C-47FCCF4F95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56" y="1541931"/>
            <a:ext cx="8846391" cy="460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25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4D369-81CB-4038-BF6E-670B4974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490" y="130278"/>
            <a:ext cx="9906000" cy="1382156"/>
          </a:xfrm>
        </p:spPr>
        <p:txBody>
          <a:bodyPr/>
          <a:lstStyle/>
          <a:p>
            <a:r>
              <a:rPr lang="pt-PT" dirty="0"/>
              <a:t>Diagrama de componentes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6FE291F3-19E9-44EC-A8DB-FCEAB7F93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4095" y="1315788"/>
            <a:ext cx="5621749" cy="50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39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E63BE-72B0-4ECD-A7C5-28EACB50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85"/>
            <a:ext cx="9906000" cy="1382156"/>
          </a:xfrm>
        </p:spPr>
        <p:txBody>
          <a:bodyPr/>
          <a:lstStyle/>
          <a:p>
            <a:r>
              <a:rPr lang="pt-PT" dirty="0"/>
              <a:t>Diagrama de classes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F257E9-641E-44F0-A5C0-F3A624C4B2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5" y="1559442"/>
            <a:ext cx="7854617" cy="44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71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35EFEA0F-DD08-447B-AF98-07B11145B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803" y="708838"/>
            <a:ext cx="8787223" cy="52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5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21886-8478-4260-8C88-AE486C07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3922"/>
            <a:ext cx="9906000" cy="1382156"/>
          </a:xfrm>
        </p:spPr>
        <p:txBody>
          <a:bodyPr/>
          <a:lstStyle/>
          <a:p>
            <a:r>
              <a:rPr lang="pt-PT" dirty="0"/>
              <a:t>Diagrama de packages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231BCD1-2EC1-4F09-9C46-3479250DAB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44" y="1318548"/>
            <a:ext cx="8474402" cy="46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7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4E3A6-E8BD-426C-B305-8B67D9B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964" y="0"/>
            <a:ext cx="9906000" cy="1382156"/>
          </a:xfrm>
        </p:spPr>
        <p:txBody>
          <a:bodyPr/>
          <a:lstStyle/>
          <a:p>
            <a:r>
              <a:rPr lang="pt-PT" dirty="0"/>
              <a:t>Modelo Lógico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09F4600-DA4C-401F-96B4-F75A848C86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052" y="1076394"/>
            <a:ext cx="7141878" cy="520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854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E7054-48A8-4FA8-A078-D3E8312E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Propostas de interface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ABDE37-5B33-4DCE-88AD-E2999F9E4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7" y="2212258"/>
            <a:ext cx="5732271" cy="3429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4C71879-D3C9-4369-8594-94C78BF79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784" y="2212258"/>
            <a:ext cx="5570530" cy="35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8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16FF2-3BCF-42D0-A056-476551EE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36" y="0"/>
            <a:ext cx="9906000" cy="1382156"/>
          </a:xfrm>
        </p:spPr>
        <p:txBody>
          <a:bodyPr/>
          <a:lstStyle/>
          <a:p>
            <a:pPr algn="ctr"/>
            <a:r>
              <a:rPr lang="pt-PT" dirty="0"/>
              <a:t>índice</a:t>
            </a:r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D23C6B03-45A3-4E6C-B36C-B1A9AEBA3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6578" y="1410301"/>
            <a:ext cx="9906000" cy="5316564"/>
          </a:xfrm>
        </p:spPr>
        <p:txBody>
          <a:bodyPr numCol="2">
            <a:noAutofit/>
          </a:bodyPr>
          <a:lstStyle/>
          <a:p>
            <a:r>
              <a:rPr lang="pt-PT" sz="1600" b="1" dirty="0"/>
              <a:t>Fase 1 – Fundamentação</a:t>
            </a:r>
          </a:p>
          <a:p>
            <a:pPr lvl="1"/>
            <a:r>
              <a:rPr lang="pt-PT" sz="1600" dirty="0"/>
              <a:t>Contextualização</a:t>
            </a:r>
          </a:p>
          <a:p>
            <a:pPr lvl="1"/>
            <a:r>
              <a:rPr lang="pt-PT" sz="1600" dirty="0"/>
              <a:t>Apresentação o Caso de estudo</a:t>
            </a:r>
          </a:p>
          <a:p>
            <a:pPr lvl="1"/>
            <a:r>
              <a:rPr lang="pt-PT" sz="1600" dirty="0"/>
              <a:t>Motivação e Objetivos</a:t>
            </a:r>
          </a:p>
          <a:p>
            <a:pPr lvl="1"/>
            <a:r>
              <a:rPr lang="pt-PT" sz="1600" dirty="0"/>
              <a:t>Diagrama de </a:t>
            </a:r>
            <a:r>
              <a:rPr lang="pt-PT" sz="1600" i="1" dirty="0"/>
              <a:t>Gantt</a:t>
            </a:r>
          </a:p>
          <a:p>
            <a:r>
              <a:rPr lang="pt-PT" sz="1600" b="1" dirty="0"/>
              <a:t>Fase 2 </a:t>
            </a:r>
            <a:r>
              <a:rPr lang="pt-PT" sz="1600" b="1" i="1" dirty="0"/>
              <a:t>–  </a:t>
            </a:r>
            <a:r>
              <a:rPr lang="pt-PT" sz="1600" b="1" dirty="0"/>
              <a:t>Especificação</a:t>
            </a:r>
          </a:p>
          <a:p>
            <a:pPr lvl="1"/>
            <a:r>
              <a:rPr lang="pt-PT" sz="1600" dirty="0"/>
              <a:t>Requisitos Funcionais</a:t>
            </a:r>
          </a:p>
          <a:p>
            <a:pPr lvl="1"/>
            <a:r>
              <a:rPr lang="pt-PT" sz="1600" dirty="0"/>
              <a:t>Requisitos Não Funcionais</a:t>
            </a:r>
          </a:p>
          <a:p>
            <a:pPr lvl="1"/>
            <a:r>
              <a:rPr lang="pt-PT" sz="1600" dirty="0"/>
              <a:t>Modelo de Domínio</a:t>
            </a:r>
          </a:p>
          <a:p>
            <a:pPr lvl="1"/>
            <a:r>
              <a:rPr lang="pt-PT" sz="1600" dirty="0"/>
              <a:t>Diagramas de Use Case</a:t>
            </a:r>
          </a:p>
          <a:p>
            <a:pPr lvl="1"/>
            <a:r>
              <a:rPr lang="pt-PT" sz="1600" dirty="0"/>
              <a:t>Arquitetura da Aplicação</a:t>
            </a:r>
          </a:p>
          <a:p>
            <a:pPr lvl="1"/>
            <a:r>
              <a:rPr lang="pt-PT" sz="1600" dirty="0"/>
              <a:t>Máquina de Estados</a:t>
            </a:r>
          </a:p>
          <a:p>
            <a:pPr lvl="1"/>
            <a:r>
              <a:rPr lang="pt-PT" sz="1600" dirty="0"/>
              <a:t>Diagrama de componentes</a:t>
            </a:r>
          </a:p>
          <a:p>
            <a:pPr lvl="1"/>
            <a:r>
              <a:rPr lang="pt-PT" sz="1600" dirty="0"/>
              <a:t>Diagrama de Classes</a:t>
            </a:r>
          </a:p>
          <a:p>
            <a:pPr lvl="1"/>
            <a:r>
              <a:rPr lang="pt-PT" sz="1600" dirty="0"/>
              <a:t>Diagrama de packages</a:t>
            </a:r>
          </a:p>
          <a:p>
            <a:pPr lvl="1"/>
            <a:r>
              <a:rPr lang="pt-PT" sz="1600" dirty="0"/>
              <a:t>Base de Dados - Modelo Lógico</a:t>
            </a:r>
          </a:p>
          <a:p>
            <a:r>
              <a:rPr lang="pt-PT" sz="1600" b="1" dirty="0"/>
              <a:t>Fase 3 – Implementação</a:t>
            </a:r>
          </a:p>
          <a:p>
            <a:pPr lvl="1"/>
            <a:r>
              <a:rPr lang="pt-PT" sz="1600" dirty="0"/>
              <a:t>Ferramentas Utilizadas</a:t>
            </a:r>
          </a:p>
          <a:p>
            <a:pPr lvl="1"/>
            <a:r>
              <a:rPr lang="pt-PT" sz="1600" i="1" dirty="0"/>
              <a:t>News</a:t>
            </a:r>
            <a:r>
              <a:rPr lang="pt-PT" sz="1600" dirty="0"/>
              <a:t> API</a:t>
            </a:r>
          </a:p>
          <a:p>
            <a:r>
              <a:rPr lang="pt-PT" sz="1600" b="1" dirty="0"/>
              <a:t>Conclusão</a:t>
            </a:r>
          </a:p>
          <a:p>
            <a:pPr lvl="1"/>
            <a:r>
              <a:rPr lang="pt-PT" sz="1600" dirty="0"/>
              <a:t>Aspetos Positivos</a:t>
            </a:r>
          </a:p>
          <a:p>
            <a:pPr lvl="1"/>
            <a:r>
              <a:rPr lang="pt-PT" sz="1600" dirty="0"/>
              <a:t>Aspetos a melhorar</a:t>
            </a:r>
          </a:p>
          <a:p>
            <a:pPr lvl="1"/>
            <a:r>
              <a:rPr lang="pt-PT" sz="1600" dirty="0"/>
              <a:t>Trabalho Futuro</a:t>
            </a:r>
          </a:p>
          <a:p>
            <a:pPr marL="0" indent="0">
              <a:buNone/>
            </a:pP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93436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6521F-D57C-43FE-B429-F6973988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683" y="1464810"/>
            <a:ext cx="3738926" cy="3076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  </a:t>
            </a:r>
            <a:r>
              <a:rPr lang="en-US" sz="3600" dirty="0"/>
              <a:t>Fase 3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800" dirty="0"/>
              <a:t>Implementação</a:t>
            </a:r>
            <a:br>
              <a:rPr lang="en-US" dirty="0"/>
            </a:b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3998936-7D7D-47B3-AA59-E52ADDF51970}"/>
              </a:ext>
            </a:extLst>
          </p:cNvPr>
          <p:cNvCxnSpPr>
            <a:cxnSpLocks/>
          </p:cNvCxnSpPr>
          <p:nvPr/>
        </p:nvCxnSpPr>
        <p:spPr>
          <a:xfrm>
            <a:off x="9298082" y="3128603"/>
            <a:ext cx="18541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170389-92E4-4B39-B0E6-00B6916D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60" y="1045751"/>
            <a:ext cx="5433527" cy="41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940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9E1A3-520A-4141-9916-6F792FEC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51" y="271131"/>
            <a:ext cx="9906000" cy="1382156"/>
          </a:xfrm>
        </p:spPr>
        <p:txBody>
          <a:bodyPr/>
          <a:lstStyle/>
          <a:p>
            <a:r>
              <a:rPr lang="pt-PT" dirty="0"/>
              <a:t>Ferramentas utilizadas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8A2F50-2839-4377-9058-89CA9F49D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730" y="2009554"/>
            <a:ext cx="9787270" cy="3689497"/>
          </a:xfrm>
        </p:spPr>
        <p:txBody>
          <a:bodyPr/>
          <a:lstStyle/>
          <a:p>
            <a:r>
              <a:rPr lang="pt-PT" dirty="0"/>
              <a:t>Microsoft Visual Studio IDE 2019</a:t>
            </a:r>
          </a:p>
          <a:p>
            <a:r>
              <a:rPr lang="pt-PT" dirty="0"/>
              <a:t>Microsoft</a:t>
            </a:r>
            <a:r>
              <a:rPr lang="pt-PT" i="1" dirty="0"/>
              <a:t> </a:t>
            </a:r>
            <a:r>
              <a:rPr lang="pt-PT" dirty="0"/>
              <a:t>SQL Server </a:t>
            </a:r>
          </a:p>
          <a:p>
            <a:r>
              <a:rPr lang="pt-PT" dirty="0"/>
              <a:t>Plataforma Microsoft Azure SQL Database</a:t>
            </a:r>
          </a:p>
          <a:p>
            <a:r>
              <a:rPr lang="pt-PT" dirty="0"/>
              <a:t>Google Chrome, Microsoft Edge , etc…</a:t>
            </a:r>
          </a:p>
          <a:p>
            <a:r>
              <a:rPr lang="pt-PT" dirty="0"/>
              <a:t>Frameworks da ASP.NET Core 5.0</a:t>
            </a:r>
          </a:p>
          <a:p>
            <a:r>
              <a:rPr lang="pt-PT" dirty="0"/>
              <a:t>Blazor para o desenvolvimento do back-end e do front-end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C632608-78A0-490B-AE07-FF42FF89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93" y="987542"/>
            <a:ext cx="1731735" cy="173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77E4AB7-8FB2-4C2C-807E-662C25B1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79" y="5064085"/>
            <a:ext cx="3460993" cy="12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2105A1AF-E1D0-483D-850C-8EA60A15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94" y="1642259"/>
            <a:ext cx="2216782" cy="173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Azure SQL Database Administration Class - DataPlatformLabs">
            <a:extLst>
              <a:ext uri="{FF2B5EF4-FFF2-40B4-BE49-F238E27FC236}">
                <a16:creationId xmlns:a16="http://schemas.microsoft.com/office/drawing/2014/main" id="{D3130645-6061-4D4F-B2F2-6640478FE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r="4963" b="4271"/>
          <a:stretch/>
        </p:blipFill>
        <p:spPr bwMode="auto">
          <a:xfrm>
            <a:off x="9455143" y="4721732"/>
            <a:ext cx="1329267" cy="130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Google pede para usuários trocarem o novo navegador Microsoft Edge pelo  Chrome | Mundo Conectado">
            <a:extLst>
              <a:ext uri="{FF2B5EF4-FFF2-40B4-BE49-F238E27FC236}">
                <a16:creationId xmlns:a16="http://schemas.microsoft.com/office/drawing/2014/main" id="{97A11E39-7107-4F79-86F7-BABEE1E0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172" y="3203809"/>
            <a:ext cx="2864554" cy="130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101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864A9-5EE0-4C82-9140-5B27868B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News API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A35A204-8C27-4845-B37F-188EF9D69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98921"/>
            <a:ext cx="9906000" cy="4035057"/>
          </a:xfrm>
        </p:spPr>
        <p:txBody>
          <a:bodyPr/>
          <a:lstStyle/>
          <a:p>
            <a:r>
              <a:rPr lang="pt-PT" dirty="0"/>
              <a:t>Trata-se de uma API capaz de localizar e encontrar variados artigos e notícias de última hora espalhados pelo mundo.</a:t>
            </a:r>
          </a:p>
          <a:p>
            <a:r>
              <a:rPr lang="pt-PT" dirty="0"/>
              <a:t> Os dados são obtidos em formato JSON</a:t>
            </a:r>
          </a:p>
          <a:p>
            <a:r>
              <a:rPr lang="pt-PT" dirty="0"/>
              <a:t>Esta API foi escolhida devido à sua versatilidade em relação à filtragem de notícias por categoria, data, país, keyword, etc…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5A9A1D-379E-43EA-BF29-D113DDDD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105" y="4598281"/>
            <a:ext cx="2679572" cy="925926"/>
          </a:xfrm>
          <a:prstGeom prst="rect">
            <a:avLst/>
          </a:prstGeom>
        </p:spPr>
      </p:pic>
      <p:pic>
        <p:nvPicPr>
          <p:cNvPr id="7170" name="Picture 2" descr="JSON File icon PNG and SVG Vector Free Download">
            <a:extLst>
              <a:ext uri="{FF2B5EF4-FFF2-40B4-BE49-F238E27FC236}">
                <a16:creationId xmlns:a16="http://schemas.microsoft.com/office/drawing/2014/main" id="{ADF84069-C6AA-4EC1-8A20-22DD1A2FE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666" y="4362140"/>
            <a:ext cx="1568186" cy="15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587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8CA90-6F2F-4186-9C96-79A172D9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5ABB13-36AA-486F-8B63-819833639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b="1" i="1" dirty="0"/>
              <a:t>Aspetos positivos</a:t>
            </a:r>
          </a:p>
          <a:p>
            <a:r>
              <a:rPr lang="pt-PT" sz="2400" dirty="0"/>
              <a:t>Todos os requisitos e funcionalidades idealizados para esta fase foram implementados.</a:t>
            </a:r>
          </a:p>
          <a:p>
            <a:r>
              <a:rPr lang="pt-PT" sz="2400" dirty="0"/>
              <a:t>Construção da aplicação foi baseada nos diagramas e modelos criados nas fases anteriores.</a:t>
            </a:r>
          </a:p>
          <a:p>
            <a:r>
              <a:rPr lang="pt-PT" sz="2400" dirty="0"/>
              <a:t>Seguimos a proposta de interface apresentada na fase 2. </a:t>
            </a:r>
          </a:p>
          <a:p>
            <a:r>
              <a:rPr lang="pt-PT" sz="2400" dirty="0"/>
              <a:t>Interface intuitiva e de fácil utilização.</a:t>
            </a: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78762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8CA90-6F2F-4186-9C96-79A172D9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7" y="415413"/>
            <a:ext cx="9906000" cy="1382156"/>
          </a:xfrm>
        </p:spPr>
        <p:txBody>
          <a:bodyPr/>
          <a:lstStyle/>
          <a:p>
            <a:pPr algn="ctr"/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5ABB13-36AA-486F-8B63-819833639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407" y="1964718"/>
            <a:ext cx="10021186" cy="3944469"/>
          </a:xfrm>
        </p:spPr>
        <p:txBody>
          <a:bodyPr/>
          <a:lstStyle/>
          <a:p>
            <a:pPr marL="0" indent="0">
              <a:buNone/>
            </a:pPr>
            <a:r>
              <a:rPr lang="pt-PT" b="1" i="1" dirty="0"/>
              <a:t>Aspetos a melhorar</a:t>
            </a:r>
          </a:p>
          <a:p>
            <a:r>
              <a:rPr lang="pt-PT" sz="2400" dirty="0"/>
              <a:t>Surgiram imprevistos durante o desenvolvimento do projeto que não permitiram seguir o diagrama de Gantt à risca.</a:t>
            </a:r>
          </a:p>
          <a:p>
            <a:r>
              <a:rPr lang="pt-PT" dirty="0"/>
              <a:t>A interface poderia ser mais moderna de forma a ser ainda mais apelativa aos novos utilizadores.</a:t>
            </a:r>
          </a:p>
          <a:p>
            <a:r>
              <a:rPr lang="pt-PT" sz="2400" dirty="0"/>
              <a:t>Possibilidade de ocorrência de </a:t>
            </a:r>
            <a:r>
              <a:rPr lang="pt-PT" sz="2400" i="1" dirty="0"/>
              <a:t>bugs</a:t>
            </a:r>
            <a:r>
              <a:rPr lang="pt-PT" sz="2400" dirty="0"/>
              <a:t>  e tratamento de exceções.</a:t>
            </a:r>
          </a:p>
          <a:p>
            <a:endParaRPr lang="pt-PT" dirty="0"/>
          </a:p>
          <a:p>
            <a:pPr marL="0" indent="0">
              <a:buNone/>
            </a:pPr>
            <a:endParaRPr lang="pt-PT" sz="2400" dirty="0"/>
          </a:p>
          <a:p>
            <a:endParaRPr lang="pt-PT" sz="2400" dirty="0"/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2812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8CA90-6F2F-4186-9C96-79A172D9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9440"/>
            <a:ext cx="9906000" cy="1382156"/>
          </a:xfrm>
        </p:spPr>
        <p:txBody>
          <a:bodyPr/>
          <a:lstStyle/>
          <a:p>
            <a:pPr algn="ctr"/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5ABB13-36AA-486F-8B63-819833639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61596"/>
            <a:ext cx="9906000" cy="3788734"/>
          </a:xfrm>
        </p:spPr>
        <p:txBody>
          <a:bodyPr/>
          <a:lstStyle/>
          <a:p>
            <a:pPr marL="0" indent="0">
              <a:buNone/>
            </a:pPr>
            <a:r>
              <a:rPr lang="pt-PT" b="1" i="1" dirty="0"/>
              <a:t>Trabalhos futuros</a:t>
            </a:r>
          </a:p>
          <a:p>
            <a:r>
              <a:rPr lang="pt-PT" sz="2400" dirty="0"/>
              <a:t>Implementar mais funcionalidades.</a:t>
            </a:r>
          </a:p>
          <a:p>
            <a:r>
              <a:rPr lang="pt-PT" dirty="0"/>
              <a:t>Estender o uso da aplicação a mais países.</a:t>
            </a:r>
          </a:p>
          <a:p>
            <a:r>
              <a:rPr lang="pt-PT" dirty="0"/>
              <a:t>Implementar o perfil do administrador da aplicação, de forma a controlar o registo de jornalistas.</a:t>
            </a:r>
          </a:p>
          <a:p>
            <a:r>
              <a:rPr lang="pt-PT" dirty="0"/>
              <a:t>Inclusão de podcasts e vídeos na secção Media.</a:t>
            </a:r>
          </a:p>
          <a:p>
            <a:r>
              <a:rPr lang="pt-PT" sz="2400" dirty="0"/>
              <a:t>Criar uma versão mobile da aplicação desenvolvida.</a:t>
            </a:r>
          </a:p>
          <a:p>
            <a:pPr marL="0" indent="0">
              <a:buNone/>
            </a:pPr>
            <a:endParaRPr lang="pt-PT" b="1" i="1" dirty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8194" name="Picture 2" descr="Some ideas are too big | FOROALFA">
            <a:extLst>
              <a:ext uri="{FF2B5EF4-FFF2-40B4-BE49-F238E27FC236}">
                <a16:creationId xmlns:a16="http://schemas.microsoft.com/office/drawing/2014/main" id="{479B4534-9905-4B16-925A-ADFF537F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762" y="3637934"/>
            <a:ext cx="2526890" cy="25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056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B9A5EF-80E1-449D-AFE3-1587AA9A8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556" y="1244078"/>
            <a:ext cx="3738926" cy="1584184"/>
          </a:xfrm>
        </p:spPr>
        <p:txBody>
          <a:bodyPr>
            <a:normAutofit/>
          </a:bodyPr>
          <a:lstStyle/>
          <a:p>
            <a:pPr algn="r"/>
            <a:r>
              <a:rPr lang="pt-PT" sz="4400"/>
              <a:t>LI4</a:t>
            </a:r>
            <a:br>
              <a:rPr lang="pt-PT" sz="4400"/>
            </a:br>
            <a:r>
              <a:rPr lang="pt-PT" sz="4400"/>
              <a:t>2020/2021</a:t>
            </a:r>
            <a:endParaRPr lang="pt-PT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6D99E2-F052-4C6A-B2DE-7838C1C2F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288" y="4798141"/>
            <a:ext cx="3320002" cy="1736747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pt-PT" sz="4400" u="sng">
                <a:latin typeface="Arial" panose="020B0604020202020204" pitchFamily="34" charset="0"/>
                <a:cs typeface="Arial" panose="020B0604020202020204" pitchFamily="34" charset="0"/>
              </a:rPr>
              <a:t>Membros do grupo 38: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ANA Filipa Pereira (A89589)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Carolina Santejo(A89500)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Raquel Costa (A89464)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Sara Marques (A89477)</a:t>
            </a:r>
          </a:p>
          <a:p>
            <a:pPr algn="r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</a:p>
          <a:p>
            <a:pPr algn="l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   </a:t>
            </a:r>
          </a:p>
          <a:p>
            <a:pPr algn="l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   </a:t>
            </a:r>
          </a:p>
          <a:p>
            <a:pPr algn="l"/>
            <a:endParaRPr lang="pt-PT" sz="120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endParaRPr lang="pt-PT" sz="1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m 47">
            <a:extLst>
              <a:ext uri="{FF2B5EF4-FFF2-40B4-BE49-F238E27FC236}">
                <a16:creationId xmlns:a16="http://schemas.microsoft.com/office/drawing/2014/main" id="{AEB1872F-E700-4EF1-BDA0-1AEFA9479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6" t="38003" r="9032" b="30071"/>
          <a:stretch/>
        </p:blipFill>
        <p:spPr>
          <a:xfrm>
            <a:off x="2275939" y="5886258"/>
            <a:ext cx="2025247" cy="369331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A542A07-55B3-4750-9C9B-F9F3FAD49C3D}"/>
              </a:ext>
            </a:extLst>
          </p:cNvPr>
          <p:cNvSpPr txBox="1"/>
          <p:nvPr/>
        </p:nvSpPr>
        <p:spPr>
          <a:xfrm>
            <a:off x="737470" y="5886257"/>
            <a:ext cx="18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i="1"/>
              <a:t>Powered by :</a:t>
            </a:r>
            <a:endParaRPr lang="pt-PT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706A77-A93C-44AD-B0CF-0A5229C6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81" y="929753"/>
            <a:ext cx="4839163" cy="37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743B410-0C79-42D6-92E3-25838E5F8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57" y="301103"/>
            <a:ext cx="12541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32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6521F-D57C-43FE-B429-F6973988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683" y="1464810"/>
            <a:ext cx="3738926" cy="3076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  </a:t>
            </a:r>
            <a:r>
              <a:rPr lang="en-US" sz="3600" dirty="0"/>
              <a:t>Fase 1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800" dirty="0"/>
              <a:t>Fundamentação</a:t>
            </a:r>
            <a:br>
              <a:rPr lang="en-US" dirty="0"/>
            </a:b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3998936-7D7D-47B3-AA59-E52ADDF51970}"/>
              </a:ext>
            </a:extLst>
          </p:cNvPr>
          <p:cNvCxnSpPr>
            <a:cxnSpLocks/>
          </p:cNvCxnSpPr>
          <p:nvPr/>
        </p:nvCxnSpPr>
        <p:spPr>
          <a:xfrm>
            <a:off x="9289117" y="3128603"/>
            <a:ext cx="18541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76431A-8291-45B4-99A0-775D2EC5C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75" y="1085545"/>
            <a:ext cx="5002311" cy="383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3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58295-F97D-4809-97B7-92CEF5DA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50955"/>
            <a:ext cx="9906000" cy="1382156"/>
          </a:xfrm>
        </p:spPr>
        <p:txBody>
          <a:bodyPr/>
          <a:lstStyle/>
          <a:p>
            <a:r>
              <a:rPr lang="pt-PT" dirty="0"/>
              <a:t>Contextualização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1A1A8322-DB70-4839-9BE9-5D5518D1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3"/>
            <a:ext cx="9906000" cy="4136413"/>
          </a:xfrm>
        </p:spPr>
        <p:txBody>
          <a:bodyPr>
            <a:normAutofit fontScale="85000" lnSpcReduction="20000"/>
          </a:bodyPr>
          <a:lstStyle/>
          <a:p>
            <a:r>
              <a:rPr lang="pt-PT" dirty="0"/>
              <a:t>Impacto da era digital </a:t>
            </a:r>
          </a:p>
          <a:p>
            <a:r>
              <a:rPr lang="pt-PT" dirty="0"/>
              <a:t>Papel das redes sociais na distribuição de informação</a:t>
            </a:r>
          </a:p>
          <a:p>
            <a:r>
              <a:rPr lang="pt-PT" dirty="0"/>
              <a:t>Perigo da desinformação/</a:t>
            </a:r>
            <a:r>
              <a:rPr lang="pt-PT" i="1" dirty="0"/>
              <a:t>fake news </a:t>
            </a:r>
          </a:p>
          <a:p>
            <a:r>
              <a:rPr lang="pt-PT" i="1" dirty="0"/>
              <a:t>63% dos utilizadores do Twitter utilizam exclusivamente a rede social como fonte de informação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               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“The greatest enemy of knowledge is not ignorance it is the illusion of knowledge.” </a:t>
            </a:r>
          </a:p>
          <a:p>
            <a:pPr marL="0" indent="0" algn="ctr">
              <a:buNone/>
            </a:pPr>
            <a:r>
              <a:rPr lang="en-US" dirty="0"/>
              <a:t>						                  – Stephen </a:t>
            </a:r>
            <a:r>
              <a:rPr lang="pt-PT" dirty="0"/>
              <a:t>Hawking</a:t>
            </a: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127782-B6CF-4760-974E-B3B0E54E4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5" t="41235" r="21945" b="41481"/>
          <a:stretch/>
        </p:blipFill>
        <p:spPr>
          <a:xfrm>
            <a:off x="4009055" y="4077759"/>
            <a:ext cx="3488267" cy="8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0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17523A-D1A4-4AA1-A06E-3E8AA7B4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E9E526-05D2-4C66-8B99-CB7BC51F3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79FD38-2621-4838-822D-6BF1ADAA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0"/>
            <a:ext cx="6602104" cy="1683871"/>
          </a:xfrm>
        </p:spPr>
        <p:txBody>
          <a:bodyPr>
            <a:normAutofit/>
          </a:bodyPr>
          <a:lstStyle/>
          <a:p>
            <a:r>
              <a:rPr lang="pt-PT"/>
              <a:t>Apresentação do caso de estudo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E183FF3-4EDF-443A-973C-1861AF897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60428"/>
            <a:ext cx="5788629" cy="3673550"/>
          </a:xfrm>
        </p:spPr>
        <p:txBody>
          <a:bodyPr>
            <a:normAutofit/>
          </a:bodyPr>
          <a:lstStyle/>
          <a:p>
            <a:r>
              <a:rPr lang="pt-PT" dirty="0"/>
              <a:t>Fusão entre um site tradicional de notícias e redes sociais</a:t>
            </a:r>
          </a:p>
          <a:p>
            <a:r>
              <a:rPr lang="pt-PT" dirty="0"/>
              <a:t>É uma plataforma de divulgação de artigos de diversos jornalistas</a:t>
            </a:r>
          </a:p>
          <a:p>
            <a:r>
              <a:rPr lang="pt-PT" dirty="0"/>
              <a:t>Expõe notícias de última hora a partir de várias fontes fidedignas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026" name="Picture 2" descr="Uma imagem com texto, jornal, interior&#10;&#10;Descrição gerada automaticamente">
            <a:extLst>
              <a:ext uri="{FF2B5EF4-FFF2-40B4-BE49-F238E27FC236}">
                <a16:creationId xmlns:a16="http://schemas.microsoft.com/office/drawing/2014/main" id="{3187D5CB-D3CB-4912-92A3-DC87D50E2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r="8405" b="-1"/>
          <a:stretch/>
        </p:blipFill>
        <p:spPr bwMode="auto">
          <a:xfrm>
            <a:off x="7958352" y="-5970"/>
            <a:ext cx="4233648" cy="3434971"/>
          </a:xfrm>
          <a:custGeom>
            <a:avLst/>
            <a:gdLst/>
            <a:ahLst/>
            <a:cxnLst/>
            <a:rect l="l" t="t" r="r" b="b"/>
            <a:pathLst>
              <a:path w="4233648" h="3434971">
                <a:moveTo>
                  <a:pt x="1032308" y="0"/>
                </a:moveTo>
                <a:lnTo>
                  <a:pt x="4233648" y="0"/>
                </a:lnTo>
                <a:lnTo>
                  <a:pt x="4233648" y="3434971"/>
                </a:lnTo>
                <a:lnTo>
                  <a:pt x="0" y="34349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m texto, mesa, interior&#10;&#10;Descrição gerada automaticamente">
            <a:extLst>
              <a:ext uri="{FF2B5EF4-FFF2-40B4-BE49-F238E27FC236}">
                <a16:creationId xmlns:a16="http://schemas.microsoft.com/office/drawing/2014/main" id="{6B69EBF4-4D59-4750-BD1D-D5417CC98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6" r="4323" b="-1"/>
          <a:stretch/>
        </p:blipFill>
        <p:spPr>
          <a:xfrm>
            <a:off x="6931629" y="3422376"/>
            <a:ext cx="5260371" cy="3527063"/>
          </a:xfrm>
          <a:custGeom>
            <a:avLst/>
            <a:gdLst/>
            <a:ahLst/>
            <a:cxnLst/>
            <a:rect l="l" t="t" r="r" b="b"/>
            <a:pathLst>
              <a:path w="5260371" h="3434971">
                <a:moveTo>
                  <a:pt x="1028714" y="0"/>
                </a:moveTo>
                <a:lnTo>
                  <a:pt x="5260371" y="0"/>
                </a:lnTo>
                <a:lnTo>
                  <a:pt x="5260371" y="3434971"/>
                </a:lnTo>
                <a:lnTo>
                  <a:pt x="0" y="3423010"/>
                </a:lnTo>
                <a:close/>
              </a:path>
            </a:pathLst>
          </a:cu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F47F83-8728-4E0D-BDE6-2C09A035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28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22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1FBE127-D2A6-4FA3-A6B9-B8FD1DE4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E0F9B2-AE8A-4B4F-ABD1-2228F493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851" y="398246"/>
            <a:ext cx="8855145" cy="1690687"/>
          </a:xfrm>
        </p:spPr>
        <p:txBody>
          <a:bodyPr>
            <a:normAutofit/>
          </a:bodyPr>
          <a:lstStyle/>
          <a:p>
            <a:r>
              <a:rPr lang="pt-PT" dirty="0"/>
              <a:t>Motivação e objetivos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DD9C044-4B08-47CC-852C-B22B09675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4948518" cy="13245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33687E-2F83-4E90-B11A-4B998C154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92DBC3-1A72-41ED-8432-D0D64FD63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2743200"/>
            <a:ext cx="4477872" cy="4114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C0490D97-2850-43F0-867F-3D4965BA2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559" y="2483200"/>
            <a:ext cx="4543088" cy="2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A6F29E8-3A34-4FF9-ABF3-2A93C91A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423" y="2487179"/>
            <a:ext cx="5503021" cy="4033837"/>
          </a:xfrm>
        </p:spPr>
        <p:txBody>
          <a:bodyPr anchor="t">
            <a:normAutofit/>
          </a:bodyPr>
          <a:lstStyle/>
          <a:p>
            <a:r>
              <a:rPr lang="pt-PT" dirty="0"/>
              <a:t>Fácil acesso a notícias e artigos de várias fontes a partir de uma única plataforma</a:t>
            </a:r>
          </a:p>
          <a:p>
            <a:r>
              <a:rPr lang="pt-PT" dirty="0"/>
              <a:t>Combater a desinformação</a:t>
            </a:r>
          </a:p>
          <a:p>
            <a:r>
              <a:rPr lang="pt-PT" dirty="0"/>
              <a:t>Apoiar jornalistas e o seu trabalho</a:t>
            </a:r>
          </a:p>
          <a:p>
            <a:r>
              <a:rPr lang="pt-PT" dirty="0"/>
              <a:t>Acesso a noticias nacionais ou internacionais: </a:t>
            </a:r>
            <a:r>
              <a:rPr lang="pt-PT" i="1" dirty="0" err="1"/>
              <a:t>Be</a:t>
            </a:r>
            <a:r>
              <a:rPr lang="pt-PT" i="1" dirty="0"/>
              <a:t> </a:t>
            </a:r>
            <a:r>
              <a:rPr lang="pt-PT" i="1" dirty="0" err="1"/>
              <a:t>connected</a:t>
            </a:r>
            <a:r>
              <a:rPr lang="pt-PT" i="1" dirty="0"/>
              <a:t> to </a:t>
            </a:r>
            <a:r>
              <a:rPr lang="pt-PT" i="1" dirty="0" err="1"/>
              <a:t>the</a:t>
            </a:r>
            <a:r>
              <a:rPr lang="pt-PT" i="1" dirty="0"/>
              <a:t> </a:t>
            </a:r>
            <a:r>
              <a:rPr lang="pt-PT" i="1" dirty="0" err="1"/>
              <a:t>world</a:t>
            </a:r>
            <a:endParaRPr lang="pt-PT" i="1" dirty="0"/>
          </a:p>
          <a:p>
            <a:pPr marL="0" indent="0">
              <a:buNone/>
            </a:pPr>
            <a:endParaRPr lang="pt-PT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9309E4A-5F81-4CAB-B5DB-AB4EB90C7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7" y="2548218"/>
            <a:ext cx="589522" cy="43097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C20A8-8576-498F-B754-C7ADC040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de gantt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190CFD62-4EC7-4C6E-912B-1FAC5BD3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60" y="1993550"/>
            <a:ext cx="9814280" cy="411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4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6521F-D57C-43FE-B429-F6973988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683" y="1500046"/>
            <a:ext cx="3738926" cy="30765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 </a:t>
            </a:r>
            <a:r>
              <a:rPr lang="en-US" sz="4000" dirty="0"/>
              <a:t>Fase 2</a:t>
            </a:r>
            <a:br>
              <a:rPr lang="en-US" sz="3600" dirty="0"/>
            </a:br>
            <a:br>
              <a:rPr lang="en-US" dirty="0"/>
            </a:br>
            <a:r>
              <a:rPr lang="en-US" dirty="0"/>
              <a:t>   </a:t>
            </a:r>
            <a:r>
              <a:rPr lang="en-US" sz="3100" dirty="0"/>
              <a:t>especificação</a:t>
            </a:r>
            <a:br>
              <a:rPr lang="en-US" sz="3100" dirty="0"/>
            </a:br>
            <a:endParaRPr lang="en-US" sz="31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3998936-7D7D-47B3-AA59-E52ADDF51970}"/>
              </a:ext>
            </a:extLst>
          </p:cNvPr>
          <p:cNvCxnSpPr>
            <a:cxnSpLocks/>
          </p:cNvCxnSpPr>
          <p:nvPr/>
        </p:nvCxnSpPr>
        <p:spPr>
          <a:xfrm>
            <a:off x="9454193" y="3298933"/>
            <a:ext cx="18541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838C91-CB81-4270-8C34-ABA5DC4A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84" y="1181099"/>
            <a:ext cx="5367132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94025-C046-49E3-AB1A-3F3287DF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83" y="583652"/>
            <a:ext cx="9906000" cy="1212031"/>
          </a:xfrm>
        </p:spPr>
        <p:txBody>
          <a:bodyPr>
            <a:normAutofit/>
          </a:bodyPr>
          <a:lstStyle/>
          <a:p>
            <a:pPr algn="ctr"/>
            <a:r>
              <a:rPr lang="pt-PT" sz="2700" dirty="0"/>
              <a:t>Levantamento e análise de requisitos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68BA595-7152-4C3B-AFFD-8C87165EE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617" y="1934591"/>
            <a:ext cx="9906000" cy="4151578"/>
          </a:xfrm>
        </p:spPr>
        <p:txBody>
          <a:bodyPr/>
          <a:lstStyle/>
          <a:p>
            <a:r>
              <a:rPr lang="pt-PT" dirty="0"/>
              <a:t>Levantamento de requisitos funcionais e não funcionais.</a:t>
            </a:r>
          </a:p>
          <a:p>
            <a:r>
              <a:rPr lang="pt-PT" dirty="0"/>
              <a:t>Dentro dos requisitos funcionais, existem os requisitos do sistema, do utilizador e do jornalista (utilizador especial)</a:t>
            </a:r>
          </a:p>
          <a:p>
            <a:r>
              <a:rPr lang="pt-PT" dirty="0"/>
              <a:t>Entre alguns dos requisitos não funcionais temos: a aplicação deve ter uma interface intuitiva , deverá ter o menor tempo de resposta possível etc…</a:t>
            </a:r>
          </a:p>
          <a:p>
            <a:r>
              <a:rPr lang="pt-PT" dirty="0"/>
              <a:t>Entre alguns dos requisitos funcionais temos por exemplo: o registo na aplicação  envolve o utilizador e o sistema. Este deverá armazenar os dados introduzidos pelo utilizador. 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5588971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751</Words>
  <Application>Microsoft Office PowerPoint</Application>
  <PresentationFormat>Ecrã Panorâmico</PresentationFormat>
  <Paragraphs>130</Paragraphs>
  <Slides>26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2" baseType="lpstr">
      <vt:lpstr>Angsana New</vt:lpstr>
      <vt:lpstr>Arial</vt:lpstr>
      <vt:lpstr>Calibri</vt:lpstr>
      <vt:lpstr>Univers Condensed Light</vt:lpstr>
      <vt:lpstr>Walbaum Display Light</vt:lpstr>
      <vt:lpstr>AngleLinesVTI</vt:lpstr>
      <vt:lpstr>LI4 2020/2021</vt:lpstr>
      <vt:lpstr>índice</vt:lpstr>
      <vt:lpstr>  Fase 1    Fundamentação </vt:lpstr>
      <vt:lpstr>Contextualização</vt:lpstr>
      <vt:lpstr>Apresentação do caso de estudo</vt:lpstr>
      <vt:lpstr>Motivação e objetivos</vt:lpstr>
      <vt:lpstr>Diagrama de gantt</vt:lpstr>
      <vt:lpstr>              Fase 2     especificação </vt:lpstr>
      <vt:lpstr>Levantamento e análise de requisitos </vt:lpstr>
      <vt:lpstr>Modelo de domínio</vt:lpstr>
      <vt:lpstr>Diagrama de use case</vt:lpstr>
      <vt:lpstr>Arquitetura da aplicação</vt:lpstr>
      <vt:lpstr>Máquina de estados</vt:lpstr>
      <vt:lpstr>Diagrama de componentes</vt:lpstr>
      <vt:lpstr>Diagrama de classes</vt:lpstr>
      <vt:lpstr>Apresentação do PowerPoint</vt:lpstr>
      <vt:lpstr>Diagrama de packages</vt:lpstr>
      <vt:lpstr>Modelo Lógico</vt:lpstr>
      <vt:lpstr>Propostas de interface</vt:lpstr>
      <vt:lpstr>  Fase 3    Implementação </vt:lpstr>
      <vt:lpstr>Ferramentas utilizadas</vt:lpstr>
      <vt:lpstr>News API</vt:lpstr>
      <vt:lpstr>Conclusão</vt:lpstr>
      <vt:lpstr>Conclusão</vt:lpstr>
      <vt:lpstr>Conclusão</vt:lpstr>
      <vt:lpstr>LI4 2020/2021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LI4</dc:title>
  <dc:creator>Ana Filipa Rodrigues Pereira</dc:creator>
  <cp:lastModifiedBy>Raquel Costa</cp:lastModifiedBy>
  <cp:revision>42</cp:revision>
  <dcterms:created xsi:type="dcterms:W3CDTF">2021-03-24T17:09:43Z</dcterms:created>
  <dcterms:modified xsi:type="dcterms:W3CDTF">2021-06-17T12:46:32Z</dcterms:modified>
</cp:coreProperties>
</file>